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61" r:id="rId3"/>
    <p:sldId id="262" r:id="rId4"/>
    <p:sldId id="258" r:id="rId5"/>
    <p:sldId id="263" r:id="rId6"/>
    <p:sldId id="260" r:id="rId7"/>
    <p:sldId id="259" r:id="rId8"/>
    <p:sldId id="257" r:id="rId9"/>
    <p:sldId id="265"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2325"/>
    <a:srgbClr val="DEA900"/>
    <a:srgbClr val="961D00"/>
    <a:srgbClr val="FF3300"/>
    <a:srgbClr val="FEC7B8"/>
    <a:srgbClr val="E7D8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6C1B33-E4B9-449C-8788-6B53FCC1FC03}" type="datetimeFigureOut">
              <a:rPr kumimoji="1" lang="ja-JP" altLang="en-US" smtClean="0"/>
              <a:t>2014/12/6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9AD186-BDDE-4D94-8AC6-B7D91F74AF57}" type="slidenum">
              <a:rPr kumimoji="1" lang="ja-JP" altLang="en-US" smtClean="0"/>
              <a:t>‹#›</a:t>
            </a:fld>
            <a:endParaRPr kumimoji="1" lang="ja-JP" altLang="en-US"/>
          </a:p>
        </p:txBody>
      </p:sp>
    </p:spTree>
    <p:extLst>
      <p:ext uri="{BB962C8B-B14F-4D97-AF65-F5344CB8AC3E}">
        <p14:creationId xmlns:p14="http://schemas.microsoft.com/office/powerpoint/2010/main" val="330173555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99AD186-BDDE-4D94-8AC6-B7D91F74AF57}" type="slidenum">
              <a:rPr kumimoji="1" lang="ja-JP" altLang="en-US" smtClean="0"/>
              <a:t>10</a:t>
            </a:fld>
            <a:endParaRPr kumimoji="1" lang="ja-JP" altLang="en-US"/>
          </a:p>
        </p:txBody>
      </p:sp>
    </p:spTree>
    <p:extLst>
      <p:ext uri="{BB962C8B-B14F-4D97-AF65-F5344CB8AC3E}">
        <p14:creationId xmlns:p14="http://schemas.microsoft.com/office/powerpoint/2010/main" val="2077541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8" name="タイトル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ja-JP" altLang="en-US" smtClean="0"/>
              <a:t>マスター タイトルの書式設定</a:t>
            </a:r>
            <a:endParaRPr kumimoji="0" lang="en-US"/>
          </a:p>
        </p:txBody>
      </p:sp>
      <p:sp>
        <p:nvSpPr>
          <p:cNvPr id="28" name="日付プレースホルダー 27"/>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12/6/2014</a:t>
            </a:fld>
            <a:endParaRPr lang="en-US"/>
          </a:p>
        </p:txBody>
      </p:sp>
      <p:sp>
        <p:nvSpPr>
          <p:cNvPr id="17" name="フッター プレースホルダー 16"/>
          <p:cNvSpPr>
            <a:spLocks noGrp="1"/>
          </p:cNvSpPr>
          <p:nvPr>
            <p:ph type="ftr" sz="quarter" idx="11"/>
          </p:nvPr>
        </p:nvSpPr>
        <p:spPr/>
        <p:txBody>
          <a:bodyPr/>
          <a:lstStyle/>
          <a:p>
            <a:endParaRPr kumimoji="0" lang="en-US"/>
          </a:p>
        </p:txBody>
      </p:sp>
      <p:sp>
        <p:nvSpPr>
          <p:cNvPr id="29" name="スライド番号プレースホルダー 28"/>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
        <p:nvSpPr>
          <p:cNvPr id="9" name="サブタイトル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12/6/2014</a:t>
            </a:fld>
            <a:endParaRPr lang="en-US"/>
          </a:p>
        </p:txBody>
      </p:sp>
      <p:sp>
        <p:nvSpPr>
          <p:cNvPr id="5" name="フッター プレースホルダー 4"/>
          <p:cNvSpPr>
            <a:spLocks noGrp="1"/>
          </p:cNvSpPr>
          <p:nvPr>
            <p:ph type="ftr" sz="quarter" idx="11"/>
          </p:nvPr>
        </p:nvSpPr>
        <p:spPr/>
        <p:txBody>
          <a:bodyPr/>
          <a:lstStyle/>
          <a:p>
            <a:endParaRPr kumimoji="0" lang="en-US"/>
          </a:p>
        </p:txBody>
      </p:sp>
      <p:sp>
        <p:nvSpPr>
          <p:cNvPr id="6" name="スライド番号プレースホルダー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12/6/2014</a:t>
            </a:fld>
            <a:endParaRPr lang="en-US"/>
          </a:p>
        </p:txBody>
      </p:sp>
      <p:sp>
        <p:nvSpPr>
          <p:cNvPr id="5" name="フッター プレースホルダー 4"/>
          <p:cNvSpPr>
            <a:spLocks noGrp="1"/>
          </p:cNvSpPr>
          <p:nvPr>
            <p:ph type="ftr" sz="quarter" idx="11"/>
          </p:nvPr>
        </p:nvSpPr>
        <p:spPr/>
        <p:txBody>
          <a:bodyPr/>
          <a:lstStyle/>
          <a:p>
            <a:endParaRPr kumimoji="0" lang="en-US"/>
          </a:p>
        </p:txBody>
      </p:sp>
      <p:sp>
        <p:nvSpPr>
          <p:cNvPr id="6" name="スライド番号プレースホルダー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12/6/2014</a:t>
            </a:fld>
            <a:endParaRPr lang="en-US"/>
          </a:p>
        </p:txBody>
      </p:sp>
      <p:sp>
        <p:nvSpPr>
          <p:cNvPr id="5" name="フッター プレースホルダー 4"/>
          <p:cNvSpPr>
            <a:spLocks noGrp="1"/>
          </p:cNvSpPr>
          <p:nvPr>
            <p:ph type="ftr" sz="quarter" idx="11"/>
          </p:nvPr>
        </p:nvSpPr>
        <p:spPr/>
        <p:txBody>
          <a:bodyPr/>
          <a:lstStyle/>
          <a:p>
            <a:endParaRPr kumimoji="0" lang="en-US"/>
          </a:p>
        </p:txBody>
      </p:sp>
      <p:sp>
        <p:nvSpPr>
          <p:cNvPr id="6" name="スライド番号プレースホルダー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3">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12/6/2014</a:t>
            </a:fld>
            <a:endParaRPr lang="en-US"/>
          </a:p>
        </p:txBody>
      </p:sp>
      <p:sp>
        <p:nvSpPr>
          <p:cNvPr id="5" name="フッター プレースホルダー 4"/>
          <p:cNvSpPr>
            <a:spLocks noGrp="1"/>
          </p:cNvSpPr>
          <p:nvPr>
            <p:ph type="ftr" sz="quarter" idx="11"/>
          </p:nvPr>
        </p:nvSpPr>
        <p:spPr/>
        <p:txBody>
          <a:bodyPr/>
          <a:lstStyle/>
          <a:p>
            <a:endParaRPr kumimoji="0" lang="en-US"/>
          </a:p>
        </p:txBody>
      </p:sp>
      <p:sp>
        <p:nvSpPr>
          <p:cNvPr id="6" name="スライド番号プレースホルダー 5"/>
          <p:cNvSpPr>
            <a:spLocks noGrp="1"/>
          </p:cNvSpPr>
          <p:nvPr>
            <p:ph type="sldNum" sz="quarter" idx="12"/>
          </p:nvPr>
        </p:nvSpPr>
        <p:spPr>
          <a:xfrm>
            <a:off x="7924800" y="6416675"/>
            <a:ext cx="762000" cy="365125"/>
          </a:xfrm>
        </p:spPr>
        <p:txBody>
          <a:bodyPr/>
          <a:lstStyle/>
          <a:p>
            <a:fld id="{69E29E33-B620-47F9-BB04-8846C2A5AFC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12/6/2014</a:t>
            </a:fld>
            <a:endParaRPr lang="en-US"/>
          </a:p>
        </p:txBody>
      </p:sp>
      <p:sp>
        <p:nvSpPr>
          <p:cNvPr id="6" name="フッター プレースホルダー 5"/>
          <p:cNvSpPr>
            <a:spLocks noGrp="1"/>
          </p:cNvSpPr>
          <p:nvPr>
            <p:ph type="ftr" sz="quarter" idx="11"/>
          </p:nvPr>
        </p:nvSpPr>
        <p:spPr/>
        <p:txBody>
          <a:bodyPr/>
          <a:lstStyle/>
          <a:p>
            <a:endParaRPr kumimoji="0" lang="en-US"/>
          </a:p>
        </p:txBody>
      </p:sp>
      <p:sp>
        <p:nvSpPr>
          <p:cNvPr id="7" name="スライド番号プレースホルダー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8229600" cy="1143000"/>
          </a:xfrm>
        </p:spPr>
        <p:txBody>
          <a:bodyPr anchor="ctr"/>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5" name="コンテンツ プレースホルダー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ー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12/6/2014</a:t>
            </a:fld>
            <a:endParaRPr lang="en-US"/>
          </a:p>
        </p:txBody>
      </p:sp>
      <p:sp>
        <p:nvSpPr>
          <p:cNvPr id="8" name="フッター プレースホルダー 7"/>
          <p:cNvSpPr>
            <a:spLocks noGrp="1"/>
          </p:cNvSpPr>
          <p:nvPr>
            <p:ph type="ftr" sz="quarter" idx="11"/>
          </p:nvPr>
        </p:nvSpPr>
        <p:spPr/>
        <p:txBody>
          <a:bodyPr/>
          <a:lstStyle/>
          <a:p>
            <a:endParaRPr kumimoji="0" lang="en-US"/>
          </a:p>
        </p:txBody>
      </p:sp>
      <p:sp>
        <p:nvSpPr>
          <p:cNvPr id="9" name="スライド番号プレースホルダー 8"/>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12/6/2014</a:t>
            </a:fld>
            <a:endParaRPr lang="en-US"/>
          </a:p>
        </p:txBody>
      </p:sp>
      <p:sp>
        <p:nvSpPr>
          <p:cNvPr id="4" name="フッター プレースホルダー 3"/>
          <p:cNvSpPr>
            <a:spLocks noGrp="1"/>
          </p:cNvSpPr>
          <p:nvPr>
            <p:ph type="ftr" sz="quarter" idx="11"/>
          </p:nvPr>
        </p:nvSpPr>
        <p:spPr/>
        <p:txBody>
          <a:bodyPr/>
          <a:lstStyle/>
          <a:p>
            <a:endParaRPr kumimoji="0" lang="en-US"/>
          </a:p>
        </p:txBody>
      </p:sp>
      <p:sp>
        <p:nvSpPr>
          <p:cNvPr id="5" name="スライド番号プレースホルダー 4"/>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12/6/2014</a:t>
            </a:fld>
            <a:endParaRPr lang="en-US"/>
          </a:p>
        </p:txBody>
      </p:sp>
      <p:sp>
        <p:nvSpPr>
          <p:cNvPr id="3" name="フッター プレースホルダー 2"/>
          <p:cNvSpPr>
            <a:spLocks noGrp="1"/>
          </p:cNvSpPr>
          <p:nvPr>
            <p:ph type="ftr" sz="quarter" idx="11"/>
          </p:nvPr>
        </p:nvSpPr>
        <p:spPr/>
        <p:txBody>
          <a:bodyPr/>
          <a:lstStyle/>
          <a:p>
            <a:endParaRPr kumimoji="0" lang="en-US"/>
          </a:p>
        </p:txBody>
      </p:sp>
      <p:sp>
        <p:nvSpPr>
          <p:cNvPr id="4" name="スライド番号プレースホルダー 3"/>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12/6/2014</a:t>
            </a:fld>
            <a:endParaRPr lang="en-US"/>
          </a:p>
        </p:txBody>
      </p:sp>
      <p:sp>
        <p:nvSpPr>
          <p:cNvPr id="6" name="フッター プレースホルダー 5"/>
          <p:cNvSpPr>
            <a:spLocks noGrp="1"/>
          </p:cNvSpPr>
          <p:nvPr>
            <p:ph type="ftr" sz="quarter" idx="11"/>
          </p:nvPr>
        </p:nvSpPr>
        <p:spPr/>
        <p:txBody>
          <a:bodyPr/>
          <a:lstStyle/>
          <a:p>
            <a:endParaRPr kumimoji="0" lang="en-US"/>
          </a:p>
        </p:txBody>
      </p:sp>
      <p:sp>
        <p:nvSpPr>
          <p:cNvPr id="7" name="スライド番号プレースホルダー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ja-JP" altLang="en-US" smtClean="0">
                <a:solidFill>
                  <a:schemeClr val="lt1"/>
                </a:solidFill>
                <a:latin typeface="+mn-lt"/>
                <a:ea typeface="+mn-ea"/>
                <a:cs typeface="+mn-cs"/>
              </a:rPr>
              <a:t>アイコンをクリックして図を追加</a:t>
            </a:r>
            <a:endParaRPr kumimoji="0" lang="en-US" dirty="0">
              <a:solidFill>
                <a:schemeClr val="lt1"/>
              </a:solidFill>
              <a:latin typeface="+mn-lt"/>
              <a:ea typeface="+mn-ea"/>
              <a:cs typeface="+mn-cs"/>
            </a:endParaRPr>
          </a:p>
        </p:txBody>
      </p:sp>
      <p:sp>
        <p:nvSpPr>
          <p:cNvPr id="4" name="テキスト プレースホルダー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12/6/2014</a:t>
            </a:fld>
            <a:endParaRPr lang="en-US"/>
          </a:p>
        </p:txBody>
      </p:sp>
      <p:sp>
        <p:nvSpPr>
          <p:cNvPr id="6" name="フッター プレースホルダー 5"/>
          <p:cNvSpPr>
            <a:spLocks noGrp="1"/>
          </p:cNvSpPr>
          <p:nvPr>
            <p:ph type="ftr" sz="quarter" idx="11"/>
          </p:nvPr>
        </p:nvSpPr>
        <p:spPr/>
        <p:txBody>
          <a:bodyPr/>
          <a:lstStyle/>
          <a:p>
            <a:endParaRPr kumimoji="0" lang="en-US"/>
          </a:p>
        </p:txBody>
      </p:sp>
      <p:sp>
        <p:nvSpPr>
          <p:cNvPr id="7" name="スライド番号プレースホルダー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タイトル プレースホルダー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eaLnBrk="1" latinLnBrk="0" hangingPunct="1"/>
            <a:fld id="{7CB97365-EBCA-4027-87D5-99FC1D4DF0BB}" type="datetimeFigureOut">
              <a:rPr lang="en-US" smtClean="0"/>
              <a:pPr eaLnBrk="1" latinLnBrk="0" hangingPunct="1"/>
              <a:t>12/6/2014</a:t>
            </a:fld>
            <a:endParaRPr lang="en-US">
              <a:solidFill>
                <a:schemeClr val="tx1">
                  <a:shade val="50000"/>
                </a:schemeClr>
              </a:solidFill>
            </a:endParaRPr>
          </a:p>
        </p:txBody>
      </p:sp>
      <p:sp>
        <p:nvSpPr>
          <p:cNvPr id="3" name="フッター プレースホルダー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kumimoji="0" lang="en-US">
              <a:solidFill>
                <a:schemeClr val="tx1">
                  <a:shade val="50000"/>
                </a:schemeClr>
              </a:solidFill>
            </a:endParaRPr>
          </a:p>
        </p:txBody>
      </p:sp>
      <p:sp>
        <p:nvSpPr>
          <p:cNvPr id="23" name="スライド番号プレースホルダー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kumimoji="0" lang="en-US" smtClean="0"/>
              <a:pPr eaLnBrk="1" latinLnBrk="0" hangingPunct="1"/>
              <a:t>‹#›</a:t>
            </a:fld>
            <a:endParaRPr kumimoji="0" lang="en-US" dirty="0">
              <a:solidFill>
                <a:schemeClr val="tx1">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1"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1"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1"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1"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1"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1"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1"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1"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1"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粉状漢方薬の飲み方</a:t>
            </a:r>
            <a:endParaRPr kumimoji="1" lang="ja-JP" altLang="en-US" dirty="0"/>
          </a:p>
        </p:txBody>
      </p:sp>
      <p:sp>
        <p:nvSpPr>
          <p:cNvPr id="3" name="サブタイトル 2"/>
          <p:cNvSpPr>
            <a:spLocks noGrp="1"/>
          </p:cNvSpPr>
          <p:nvPr>
            <p:ph type="subTitle" idx="1"/>
          </p:nvPr>
        </p:nvSpPr>
        <p:spPr>
          <a:xfrm>
            <a:off x="1331640" y="3501008"/>
            <a:ext cx="6400800" cy="1752600"/>
          </a:xfrm>
        </p:spPr>
        <p:txBody>
          <a:bodyPr/>
          <a:lstStyle/>
          <a:p>
            <a:r>
              <a:rPr kumimoji="1" lang="ja-JP" altLang="en-US" dirty="0" smtClean="0"/>
              <a:t>毎日朝と夜の服用分を２週間に分けてセットして、アルカリイオン水素水と一緒に服用する</a:t>
            </a:r>
            <a:endParaRPr kumimoji="1" lang="ja-JP" altLang="en-US" dirty="0"/>
          </a:p>
        </p:txBody>
      </p:sp>
      <p:sp>
        <p:nvSpPr>
          <p:cNvPr id="5" name="正方形/長方形 4"/>
          <p:cNvSpPr/>
          <p:nvPr/>
        </p:nvSpPr>
        <p:spPr>
          <a:xfrm>
            <a:off x="4785114" y="5934670"/>
            <a:ext cx="4358886" cy="923330"/>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ja-JP" altLang="en-US" sz="5400" b="1" cap="none" spc="0" dirty="0" smtClean="0">
                <a:gradFill>
                  <a:gsLst>
                    <a:gs pos="16500">
                      <a:srgbClr val="FFFF00">
                        <a:lumMod val="38000"/>
                        <a:lumOff val="62000"/>
                      </a:srgbClr>
                    </a:gs>
                    <a:gs pos="0">
                      <a:schemeClr val="accent5">
                        <a:tint val="50000"/>
                        <a:satMod val="180000"/>
                        <a:shade val="30000"/>
                        <a:satMod val="115000"/>
                      </a:schemeClr>
                    </a:gs>
                    <a:gs pos="33000">
                      <a:srgbClr val="FFFF00"/>
                    </a:gs>
                    <a:gs pos="100000">
                      <a:srgbClr val="FF3300"/>
                    </a:gs>
                  </a:gsLst>
                  <a:path path="circle">
                    <a:fillToRect l="100000" t="100000"/>
                  </a:path>
                </a:gradFill>
                <a:effectLst/>
              </a:rPr>
              <a:t>香港</a:t>
            </a:r>
            <a:r>
              <a:rPr lang="ja-JP" altLang="en-US" sz="5400" b="1" cap="none" spc="0" dirty="0" smtClean="0">
                <a:ln>
                  <a:gradFill>
                    <a:gsLst>
                      <a:gs pos="0">
                        <a:srgbClr val="FF3300"/>
                      </a:gs>
                      <a:gs pos="50000">
                        <a:srgbClr val="FFC000"/>
                      </a:gs>
                      <a:gs pos="100000">
                        <a:schemeClr val="bg2"/>
                      </a:gs>
                    </a:gsLst>
                    <a:lin ang="5400000" scaled="0"/>
                  </a:gradFill>
                </a:ln>
                <a:gradFill>
                  <a:gsLst>
                    <a:gs pos="16500">
                      <a:srgbClr val="FFFF00">
                        <a:lumMod val="38000"/>
                        <a:lumOff val="62000"/>
                      </a:srgbClr>
                    </a:gs>
                    <a:gs pos="0">
                      <a:schemeClr val="accent5">
                        <a:tint val="50000"/>
                        <a:satMod val="180000"/>
                        <a:shade val="30000"/>
                        <a:satMod val="115000"/>
                      </a:schemeClr>
                    </a:gs>
                    <a:gs pos="33000">
                      <a:srgbClr val="FFFF00"/>
                    </a:gs>
                    <a:gs pos="100000">
                      <a:srgbClr val="FF3300"/>
                    </a:gs>
                  </a:gsLst>
                  <a:path path="circle">
                    <a:fillToRect l="100000" t="100000"/>
                  </a:path>
                </a:gradFill>
                <a:effectLst/>
              </a:rPr>
              <a:t>健康広場</a:t>
            </a:r>
            <a:endParaRPr lang="ja-JP" altLang="en-US" sz="5400" b="1" cap="none" spc="0" dirty="0">
              <a:ln>
                <a:gradFill>
                  <a:gsLst>
                    <a:gs pos="0">
                      <a:srgbClr val="FF3300"/>
                    </a:gs>
                    <a:gs pos="50000">
                      <a:srgbClr val="FFC000"/>
                    </a:gs>
                    <a:gs pos="100000">
                      <a:schemeClr val="bg2"/>
                    </a:gs>
                  </a:gsLst>
                  <a:lin ang="5400000" scaled="0"/>
                </a:gradFill>
              </a:ln>
              <a:gradFill>
                <a:gsLst>
                  <a:gs pos="16500">
                    <a:srgbClr val="FFFF00">
                      <a:lumMod val="38000"/>
                      <a:lumOff val="62000"/>
                    </a:srgbClr>
                  </a:gs>
                  <a:gs pos="0">
                    <a:schemeClr val="accent5">
                      <a:tint val="50000"/>
                      <a:satMod val="180000"/>
                      <a:shade val="30000"/>
                      <a:satMod val="115000"/>
                    </a:schemeClr>
                  </a:gs>
                  <a:gs pos="33000">
                    <a:srgbClr val="FFFF00"/>
                  </a:gs>
                  <a:gs pos="100000">
                    <a:srgbClr val="FF3300"/>
                  </a:gs>
                </a:gsLst>
                <a:path path="circle">
                  <a:fillToRect l="100000" t="100000"/>
                </a:path>
              </a:gradFill>
              <a:effectLst/>
            </a:endParaRPr>
          </a:p>
        </p:txBody>
      </p:sp>
    </p:spTree>
    <p:extLst>
      <p:ext uri="{BB962C8B-B14F-4D97-AF65-F5344CB8AC3E}">
        <p14:creationId xmlns:p14="http://schemas.microsoft.com/office/powerpoint/2010/main" val="61327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36567" y="33130"/>
            <a:ext cx="8229600" cy="761256"/>
          </a:xfrm>
          <a:prstGeom prst="rect">
            <a:avLst/>
          </a:prstGeom>
        </p:spPr>
        <p:txBody>
          <a:bodyPr/>
          <a:lstStyle>
            <a:lvl1pPr algn="ctr" rtl="0" eaLnBrk="1" latinLnBrk="0" hangingPunct="1">
              <a:spcBef>
                <a:spcPct val="0"/>
              </a:spcBef>
              <a:buNone/>
              <a:defRPr kumimoji="1"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ja-JP" altLang="en-US" dirty="0" smtClean="0"/>
              <a:t>粉状漢方薬の飲み方</a:t>
            </a:r>
            <a:endParaRPr lang="ja-JP" altLang="en-US" dirty="0"/>
          </a:p>
        </p:txBody>
      </p:sp>
      <p:sp>
        <p:nvSpPr>
          <p:cNvPr id="4" name="テキスト ボックス 3"/>
          <p:cNvSpPr txBox="1"/>
          <p:nvPr/>
        </p:nvSpPr>
        <p:spPr>
          <a:xfrm>
            <a:off x="229510" y="1090479"/>
            <a:ext cx="8717451" cy="5509200"/>
          </a:xfrm>
          <a:prstGeom prst="rect">
            <a:avLst/>
          </a:prstGeom>
          <a:noFill/>
        </p:spPr>
        <p:txBody>
          <a:bodyPr wrap="none" rtlCol="0">
            <a:spAutoFit/>
          </a:bodyPr>
          <a:lstStyle/>
          <a:p>
            <a:r>
              <a:rPr kumimoji="1" lang="ja-JP" altLang="en-US" sz="2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創意と工夫で自分流の健康管理を考えましょう</a:t>
            </a:r>
            <a:endParaRPr kumimoji="1" lang="en-US" altLang="ja-JP" sz="2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私は、最近、アルカリイオン水素水とパッションユニットエンジン漢方と水泳で</a:t>
            </a:r>
            <a:endParaRPr kumimoji="1"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歳ピンピンコロリ自然安楽死が実現出来るように思ってきています</a:t>
            </a:r>
            <a:endParaRPr kumimoji="1"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趣味</a:t>
            </a:r>
            <a:r>
              <a:rPr kumimoji="1"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の音楽と、一層の、漢方医学と遺伝子医療の研究を生き甲斐に更なる</a:t>
            </a:r>
            <a:endParaRPr kumimoji="1"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挑戦を続けたいと思っています</a:t>
            </a:r>
            <a:endParaRPr kumimoji="1"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皆様</a:t>
            </a:r>
            <a:r>
              <a:rPr kumimoji="1"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も、人生</a:t>
            </a:r>
            <a:r>
              <a:rPr kumimoji="1"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過ぎたら、本当の自分らしい生き方を作って、楽しい毎日を</a:t>
            </a:r>
            <a:endParaRPr kumimoji="1"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お過ごし</a:t>
            </a:r>
            <a:r>
              <a:rPr kumimoji="1"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ください</a:t>
            </a:r>
            <a:endParaRPr kumimoji="1"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solidFill>
                  <a:srgbClr val="FFC000"/>
                </a:solidFill>
              </a:rPr>
              <a:t>粉状漢方薬で広がる自由度</a:t>
            </a:r>
            <a:r>
              <a:rPr lang="en-US" altLang="ja-JP" sz="2400" b="1" dirty="0">
                <a:solidFill>
                  <a:srgbClr val="FFC000"/>
                </a:solidFill>
              </a:rPr>
              <a:t>-</a:t>
            </a:r>
            <a:r>
              <a:rPr lang="ja-JP" altLang="en-US" sz="2400" b="1" dirty="0">
                <a:solidFill>
                  <a:srgbClr val="FFC000"/>
                </a:solidFill>
              </a:rPr>
              <a:t>服用量の調節、まわりのひとにも</a:t>
            </a:r>
            <a:r>
              <a:rPr lang="ja-JP" altLang="en-US" sz="2400" dirty="0">
                <a:solidFill>
                  <a:srgbClr val="FFC000"/>
                </a:solidFill>
              </a:rPr>
              <a:t> </a:t>
            </a:r>
            <a:endParaRPr lang="en-US" altLang="ja-JP" sz="2400" dirty="0" smtClean="0">
              <a:solidFill>
                <a:srgbClr val="FFC000"/>
              </a:solidFill>
            </a:endParaRPr>
          </a:p>
          <a:p>
            <a:r>
              <a:rPr lang="ja-JP" altLang="en-US" sz="2000" b="1" dirty="0">
                <a:solidFill>
                  <a:srgbClr val="FEC7B8"/>
                </a:solidFill>
              </a:rPr>
              <a:t>カプセルが大きすぎて飲みにくかった方には飲む量の調整が可能になり</a:t>
            </a:r>
            <a:r>
              <a:rPr lang="ja-JP" altLang="en-US" sz="2000" b="1" dirty="0" smtClean="0">
                <a:solidFill>
                  <a:srgbClr val="FEC7B8"/>
                </a:solidFill>
              </a:rPr>
              <a:t>、</a:t>
            </a:r>
            <a:endParaRPr lang="en-US" altLang="ja-JP" sz="2000" b="1" dirty="0" smtClean="0">
              <a:solidFill>
                <a:srgbClr val="FEC7B8"/>
              </a:solidFill>
            </a:endParaRPr>
          </a:p>
          <a:p>
            <a:r>
              <a:rPr lang="ja-JP" altLang="en-US" sz="2000" b="1" dirty="0" smtClean="0">
                <a:solidFill>
                  <a:srgbClr val="FEC7B8"/>
                </a:solidFill>
              </a:rPr>
              <a:t>自分</a:t>
            </a:r>
            <a:r>
              <a:rPr lang="ja-JP" altLang="en-US" sz="2000" b="1" dirty="0">
                <a:solidFill>
                  <a:srgbClr val="FEC7B8"/>
                </a:solidFill>
              </a:rPr>
              <a:t>の体調・体力にあった量が選択出来る事になります</a:t>
            </a:r>
            <a:br>
              <a:rPr lang="ja-JP" altLang="en-US" sz="2000" b="1" dirty="0">
                <a:solidFill>
                  <a:srgbClr val="FEC7B8"/>
                </a:solidFill>
              </a:rPr>
            </a:br>
            <a:r>
              <a:rPr lang="ja-JP" altLang="en-US" sz="2000" b="1" dirty="0">
                <a:solidFill>
                  <a:srgbClr val="FEC7B8"/>
                </a:solidFill>
              </a:rPr>
              <a:t>また、お母さんや兄弟などまわりの人にも、試し飲みが出来る事</a:t>
            </a:r>
            <a:r>
              <a:rPr lang="ja-JP" altLang="en-US" sz="2000" b="1" dirty="0" smtClean="0">
                <a:solidFill>
                  <a:srgbClr val="FEC7B8"/>
                </a:solidFill>
              </a:rPr>
              <a:t>に</a:t>
            </a:r>
            <a:endParaRPr lang="en-US" altLang="ja-JP" sz="2000" b="1" dirty="0" smtClean="0">
              <a:solidFill>
                <a:srgbClr val="FEC7B8"/>
              </a:solidFill>
            </a:endParaRPr>
          </a:p>
          <a:p>
            <a:r>
              <a:rPr lang="ja-JP" altLang="en-US" sz="2000" b="1" dirty="0" smtClean="0">
                <a:solidFill>
                  <a:srgbClr val="FEC7B8"/>
                </a:solidFill>
              </a:rPr>
              <a:t>なりました</a:t>
            </a:r>
            <a:r>
              <a:rPr lang="ja-JP" altLang="en-US" sz="2000" b="1" dirty="0"/>
              <a:t/>
            </a:r>
            <a:br>
              <a:rPr lang="ja-JP" altLang="en-US" sz="2000" b="1" dirty="0"/>
            </a:br>
            <a:endParaRPr lang="en-US" altLang="ja-JP" sz="2000" dirty="0" smtClean="0"/>
          </a:p>
          <a:p>
            <a:endParaRPr kumimoji="1"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4785114" y="5934670"/>
            <a:ext cx="4358886" cy="923330"/>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ja-JP" altLang="en-US" sz="5400" b="1" cap="none" spc="0" dirty="0" smtClean="0">
                <a:gradFill>
                  <a:gsLst>
                    <a:gs pos="16500">
                      <a:srgbClr val="FFFF00">
                        <a:lumMod val="38000"/>
                        <a:lumOff val="62000"/>
                      </a:srgbClr>
                    </a:gs>
                    <a:gs pos="0">
                      <a:schemeClr val="accent5">
                        <a:tint val="50000"/>
                        <a:satMod val="180000"/>
                        <a:shade val="30000"/>
                        <a:satMod val="115000"/>
                      </a:schemeClr>
                    </a:gs>
                    <a:gs pos="33000">
                      <a:srgbClr val="FFFF00"/>
                    </a:gs>
                    <a:gs pos="100000">
                      <a:srgbClr val="FF3300"/>
                    </a:gs>
                  </a:gsLst>
                  <a:path path="circle">
                    <a:fillToRect l="100000" t="100000"/>
                  </a:path>
                </a:gradFill>
                <a:effectLst/>
              </a:rPr>
              <a:t>香港</a:t>
            </a:r>
            <a:r>
              <a:rPr lang="ja-JP" altLang="en-US" sz="5400" b="1" cap="none" spc="0" dirty="0" smtClean="0">
                <a:ln>
                  <a:gradFill>
                    <a:gsLst>
                      <a:gs pos="0">
                        <a:srgbClr val="FF3300"/>
                      </a:gs>
                      <a:gs pos="50000">
                        <a:srgbClr val="FFC000"/>
                      </a:gs>
                      <a:gs pos="100000">
                        <a:schemeClr val="bg2"/>
                      </a:gs>
                    </a:gsLst>
                    <a:lin ang="5400000" scaled="0"/>
                  </a:gradFill>
                </a:ln>
                <a:gradFill>
                  <a:gsLst>
                    <a:gs pos="16500">
                      <a:srgbClr val="FFFF00">
                        <a:lumMod val="38000"/>
                        <a:lumOff val="62000"/>
                      </a:srgbClr>
                    </a:gs>
                    <a:gs pos="0">
                      <a:schemeClr val="accent5">
                        <a:tint val="50000"/>
                        <a:satMod val="180000"/>
                        <a:shade val="30000"/>
                        <a:satMod val="115000"/>
                      </a:schemeClr>
                    </a:gs>
                    <a:gs pos="33000">
                      <a:srgbClr val="FFFF00"/>
                    </a:gs>
                    <a:gs pos="100000">
                      <a:srgbClr val="FF3300"/>
                    </a:gs>
                  </a:gsLst>
                  <a:path path="circle">
                    <a:fillToRect l="100000" t="100000"/>
                  </a:path>
                </a:gradFill>
                <a:effectLst/>
              </a:rPr>
              <a:t>健康広場</a:t>
            </a:r>
            <a:endParaRPr lang="ja-JP" altLang="en-US" sz="5400" b="1" cap="none" spc="0" dirty="0">
              <a:ln>
                <a:gradFill>
                  <a:gsLst>
                    <a:gs pos="0">
                      <a:srgbClr val="FF3300"/>
                    </a:gs>
                    <a:gs pos="50000">
                      <a:srgbClr val="FFC000"/>
                    </a:gs>
                    <a:gs pos="100000">
                      <a:schemeClr val="bg2"/>
                    </a:gs>
                  </a:gsLst>
                  <a:lin ang="5400000" scaled="0"/>
                </a:gradFill>
              </a:ln>
              <a:gradFill>
                <a:gsLst>
                  <a:gs pos="16500">
                    <a:srgbClr val="FFFF00">
                      <a:lumMod val="38000"/>
                      <a:lumOff val="62000"/>
                    </a:srgbClr>
                  </a:gs>
                  <a:gs pos="0">
                    <a:schemeClr val="accent5">
                      <a:tint val="50000"/>
                      <a:satMod val="180000"/>
                      <a:shade val="30000"/>
                      <a:satMod val="115000"/>
                    </a:schemeClr>
                  </a:gs>
                  <a:gs pos="33000">
                    <a:srgbClr val="FFFF00"/>
                  </a:gs>
                  <a:gs pos="100000">
                    <a:srgbClr val="FF3300"/>
                  </a:gs>
                </a:gsLst>
                <a:path path="circle">
                  <a:fillToRect l="100000" t="100000"/>
                </a:path>
              </a:gradFill>
              <a:effectLst/>
            </a:endParaRPr>
          </a:p>
        </p:txBody>
      </p:sp>
      <p:sp>
        <p:nvSpPr>
          <p:cNvPr id="6" name="正方形/長方形 5"/>
          <p:cNvSpPr/>
          <p:nvPr/>
        </p:nvSpPr>
        <p:spPr>
          <a:xfrm>
            <a:off x="229510" y="5653383"/>
            <a:ext cx="2262158" cy="923330"/>
          </a:xfrm>
          <a:prstGeom prst="rect">
            <a:avLst/>
          </a:prstGeom>
        </p:spPr>
        <p:txBody>
          <a:bodyPr wrap="none">
            <a:spAutoFit/>
          </a:bodyPr>
          <a:lstStyle/>
          <a:p>
            <a:r>
              <a:rPr kumimoji="1" lang="en-US" altLang="ja-JP"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en-US" altLang="ja-JP"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香港健康</a:t>
            </a:r>
            <a:r>
              <a:rPr kumimoji="1" lang="ja-JP" altLang="en-US"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広場主催者</a:t>
            </a:r>
            <a:endParaRPr kumimoji="1" lang="en-US" altLang="ja-JP"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上石組夫</a:t>
            </a:r>
            <a:endParaRPr lang="ja-JP" altLang="en-US" dirty="0"/>
          </a:p>
        </p:txBody>
      </p:sp>
    </p:spTree>
    <p:extLst>
      <p:ext uri="{BB962C8B-B14F-4D97-AF65-F5344CB8AC3E}">
        <p14:creationId xmlns:p14="http://schemas.microsoft.com/office/powerpoint/2010/main" val="1046548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36567" y="33130"/>
            <a:ext cx="8229600" cy="761256"/>
          </a:xfrm>
          <a:prstGeom prst="rect">
            <a:avLst/>
          </a:prstGeom>
        </p:spPr>
        <p:txBody>
          <a:bodyPr/>
          <a:lstStyle>
            <a:lvl1pPr algn="ctr" rtl="0" eaLnBrk="1" latinLnBrk="0" hangingPunct="1">
              <a:spcBef>
                <a:spcPct val="0"/>
              </a:spcBef>
              <a:buNone/>
              <a:defRPr kumimoji="1"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ja-JP" altLang="en-US" dirty="0" smtClean="0"/>
              <a:t>粉状漢方薬の飲み方</a:t>
            </a:r>
            <a:endParaRPr lang="ja-JP" altLang="en-US"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804325"/>
            <a:ext cx="6565422" cy="5892295"/>
          </a:xfrm>
          <a:prstGeom prst="rect">
            <a:avLst/>
          </a:prstGeom>
        </p:spPr>
      </p:pic>
      <p:sp>
        <p:nvSpPr>
          <p:cNvPr id="4" name="テキスト ボックス 3"/>
          <p:cNvSpPr txBox="1"/>
          <p:nvPr/>
        </p:nvSpPr>
        <p:spPr>
          <a:xfrm>
            <a:off x="6881595" y="825749"/>
            <a:ext cx="2236510" cy="1323439"/>
          </a:xfrm>
          <a:prstGeom prst="rect">
            <a:avLst/>
          </a:prstGeom>
          <a:noFill/>
        </p:spPr>
        <p:txBody>
          <a:bodyPr wrap="none" rtlCol="0">
            <a:spAutoFit/>
          </a:bodyPr>
          <a:lstStyle/>
          <a:p>
            <a:r>
              <a:rPr kumimoji="1" lang="en-US" altLang="ja-JP" sz="2000" dirty="0"/>
              <a:t>100</a:t>
            </a:r>
            <a:r>
              <a:rPr kumimoji="1" lang="ja-JP" altLang="en-US" sz="2000" dirty="0"/>
              <a:t>円</a:t>
            </a:r>
            <a:r>
              <a:rPr kumimoji="1" lang="ja-JP" altLang="en-US" sz="2000" dirty="0" smtClean="0"/>
              <a:t>ショップで</a:t>
            </a:r>
            <a:endParaRPr kumimoji="1" lang="en-US" altLang="ja-JP" sz="2000" dirty="0" smtClean="0"/>
          </a:p>
          <a:p>
            <a:r>
              <a:rPr kumimoji="1" lang="ja-JP" altLang="en-US" sz="2000" dirty="0" smtClean="0"/>
              <a:t>携帯ピルケースを</a:t>
            </a:r>
            <a:endParaRPr kumimoji="1" lang="en-US" altLang="ja-JP" sz="2000" dirty="0" smtClean="0"/>
          </a:p>
          <a:p>
            <a:r>
              <a:rPr kumimoji="1" lang="ja-JP" altLang="en-US" sz="2000" dirty="0"/>
              <a:t>購入</a:t>
            </a:r>
            <a:r>
              <a:rPr kumimoji="1" lang="ja-JP" altLang="en-US" sz="2000" dirty="0" smtClean="0"/>
              <a:t>しました</a:t>
            </a:r>
            <a:endParaRPr kumimoji="1" lang="en-US" altLang="ja-JP" sz="2000" dirty="0" smtClean="0"/>
          </a:p>
          <a:p>
            <a:r>
              <a:rPr kumimoji="1" lang="ja-JP" altLang="en-US" sz="2000" dirty="0"/>
              <a:t>￥</a:t>
            </a:r>
            <a:r>
              <a:rPr kumimoji="1" lang="en-US" altLang="ja-JP" sz="2000" dirty="0"/>
              <a:t>100</a:t>
            </a:r>
            <a:endParaRPr kumimoji="1" lang="ja-JP" altLang="en-US" sz="2000" dirty="0"/>
          </a:p>
        </p:txBody>
      </p:sp>
    </p:spTree>
    <p:extLst>
      <p:ext uri="{BB962C8B-B14F-4D97-AF65-F5344CB8AC3E}">
        <p14:creationId xmlns:p14="http://schemas.microsoft.com/office/powerpoint/2010/main" val="1124730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436567" y="33130"/>
            <a:ext cx="8229600" cy="761256"/>
          </a:xfrm>
          <a:prstGeom prst="rect">
            <a:avLst/>
          </a:prstGeom>
        </p:spPr>
        <p:txBody>
          <a:bodyPr/>
          <a:lstStyle>
            <a:lvl1pPr algn="ctr" rtl="0" eaLnBrk="1" latinLnBrk="0" hangingPunct="1">
              <a:spcBef>
                <a:spcPct val="0"/>
              </a:spcBef>
              <a:buNone/>
              <a:defRPr kumimoji="1"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ja-JP" altLang="en-US" dirty="0" smtClean="0"/>
              <a:t>粉状漢方薬の飲み方</a:t>
            </a:r>
            <a:endParaRPr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140" y="880186"/>
            <a:ext cx="7705568" cy="5770589"/>
          </a:xfrm>
          <a:prstGeom prst="rect">
            <a:avLst/>
          </a:prstGeom>
        </p:spPr>
      </p:pic>
      <p:sp>
        <p:nvSpPr>
          <p:cNvPr id="5" name="テキスト ボックス 4"/>
          <p:cNvSpPr txBox="1"/>
          <p:nvPr/>
        </p:nvSpPr>
        <p:spPr>
          <a:xfrm>
            <a:off x="6651010" y="1052736"/>
            <a:ext cx="2492990" cy="2031325"/>
          </a:xfrm>
          <a:prstGeom prst="rect">
            <a:avLst/>
          </a:prstGeom>
          <a:noFill/>
        </p:spPr>
        <p:txBody>
          <a:bodyPr wrap="none" rtlCol="0">
            <a:spAutoFit/>
          </a:bodyPr>
          <a:lstStyle/>
          <a:p>
            <a:r>
              <a:rPr kumimoji="1" lang="ja-JP" altLang="en-US" dirty="0" smtClean="0"/>
              <a:t>粉末のままでは飲み</a:t>
            </a:r>
            <a:endParaRPr kumimoji="1" lang="en-US" altLang="ja-JP" dirty="0" smtClean="0"/>
          </a:p>
          <a:p>
            <a:r>
              <a:rPr kumimoji="1" lang="ja-JP" altLang="en-US" dirty="0" smtClean="0"/>
              <a:t>にくい</a:t>
            </a:r>
            <a:r>
              <a:rPr kumimoji="1" lang="ja-JP" altLang="en-US" dirty="0"/>
              <a:t>方</a:t>
            </a:r>
            <a:r>
              <a:rPr kumimoji="1" lang="ja-JP" altLang="en-US" dirty="0" smtClean="0"/>
              <a:t>にお勧めです</a:t>
            </a:r>
            <a:endParaRPr kumimoji="1" lang="en-US" altLang="ja-JP" dirty="0" smtClean="0"/>
          </a:p>
          <a:p>
            <a:r>
              <a:rPr kumimoji="1" lang="ja-JP" altLang="en-US" dirty="0"/>
              <a:t>最初</a:t>
            </a:r>
            <a:r>
              <a:rPr kumimoji="1" lang="ja-JP" altLang="en-US" dirty="0" smtClean="0"/>
              <a:t>に水を口に含めて</a:t>
            </a:r>
            <a:endParaRPr kumimoji="1" lang="en-US" altLang="ja-JP" dirty="0" smtClean="0"/>
          </a:p>
          <a:p>
            <a:r>
              <a:rPr kumimoji="1" lang="ja-JP" altLang="en-US" dirty="0" smtClean="0"/>
              <a:t>からオブラートに薬</a:t>
            </a:r>
            <a:endParaRPr kumimoji="1" lang="en-US" altLang="ja-JP" dirty="0" smtClean="0"/>
          </a:p>
          <a:p>
            <a:r>
              <a:rPr kumimoji="1" lang="ja-JP" altLang="en-US" dirty="0" smtClean="0"/>
              <a:t>粉末を包んで飲む</a:t>
            </a:r>
            <a:endParaRPr kumimoji="1" lang="en-US" altLang="ja-JP" dirty="0" smtClean="0"/>
          </a:p>
          <a:p>
            <a:endParaRPr kumimoji="1" lang="en-US" altLang="ja-JP" dirty="0"/>
          </a:p>
          <a:p>
            <a:r>
              <a:rPr kumimoji="1" lang="ja-JP" altLang="en-US" dirty="0"/>
              <a:t>薬局</a:t>
            </a:r>
            <a:r>
              <a:rPr kumimoji="1" lang="ja-JP" altLang="en-US" dirty="0" smtClean="0"/>
              <a:t>で購入　￥</a:t>
            </a:r>
            <a:r>
              <a:rPr kumimoji="1" lang="en-US" altLang="ja-JP" dirty="0" smtClean="0"/>
              <a:t>300</a:t>
            </a:r>
            <a:endParaRPr kumimoji="1" lang="ja-JP" altLang="en-US" dirty="0"/>
          </a:p>
        </p:txBody>
      </p:sp>
    </p:spTree>
    <p:extLst>
      <p:ext uri="{BB962C8B-B14F-4D97-AF65-F5344CB8AC3E}">
        <p14:creationId xmlns:p14="http://schemas.microsoft.com/office/powerpoint/2010/main" val="3134273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36567" y="33130"/>
            <a:ext cx="8229600" cy="761256"/>
          </a:xfrm>
          <a:prstGeom prst="rect">
            <a:avLst/>
          </a:prstGeom>
        </p:spPr>
        <p:txBody>
          <a:bodyPr/>
          <a:lstStyle>
            <a:lvl1pPr algn="ctr" rtl="0" eaLnBrk="1" latinLnBrk="0" hangingPunct="1">
              <a:spcBef>
                <a:spcPct val="0"/>
              </a:spcBef>
              <a:buNone/>
              <a:defRPr kumimoji="1"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ja-JP" altLang="en-US" dirty="0" smtClean="0"/>
              <a:t>粉状漢方薬の飲み方</a:t>
            </a:r>
            <a:endParaRPr lang="ja-JP"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92696"/>
            <a:ext cx="7657925" cy="5734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4283968" y="810323"/>
            <a:ext cx="3437159" cy="1938992"/>
          </a:xfrm>
          <a:prstGeom prst="rect">
            <a:avLst/>
          </a:prstGeom>
          <a:noFill/>
        </p:spPr>
        <p:txBody>
          <a:bodyPr wrap="none" rtlCol="0">
            <a:spAutoFit/>
          </a:bodyPr>
          <a:lstStyle/>
          <a:p>
            <a:r>
              <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二週間分</a:t>
            </a:r>
            <a:r>
              <a:rPr kumimoji="1"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の毎日服用する</a:t>
            </a:r>
            <a:endParaRPr kumimoji="1" lang="en-US" altLang="ja-JP"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漢方薬の量</a:t>
            </a:r>
            <a:r>
              <a:rPr kumimoji="1"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を各</a:t>
            </a:r>
            <a:r>
              <a:rPr kumimoji="1" lang="en-US" altLang="ja-JP"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グラム</a:t>
            </a:r>
            <a:endParaRPr kumimoji="1" lang="en-US" altLang="ja-JP"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いれて、朝と夜に、空腹時</a:t>
            </a:r>
            <a:endParaRPr kumimoji="1" lang="en-US" altLang="ja-JP"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服用する</a:t>
            </a:r>
            <a:endParaRPr kumimoji="1" lang="en-US" altLang="ja-JP"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円ショップで購入</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20136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36567" y="33130"/>
            <a:ext cx="8229600" cy="761256"/>
          </a:xfrm>
          <a:prstGeom prst="rect">
            <a:avLst/>
          </a:prstGeom>
        </p:spPr>
        <p:txBody>
          <a:bodyPr/>
          <a:lstStyle>
            <a:lvl1pPr algn="ctr" rtl="0" eaLnBrk="1" latinLnBrk="0" hangingPunct="1">
              <a:spcBef>
                <a:spcPct val="0"/>
              </a:spcBef>
              <a:buNone/>
              <a:defRPr kumimoji="1"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ja-JP" altLang="en-US" dirty="0" smtClean="0"/>
              <a:t>粉状漢方薬の飲み方</a:t>
            </a:r>
            <a:endParaRPr lang="ja-JP" altLang="en-US"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794385"/>
            <a:ext cx="6264696" cy="5911571"/>
          </a:xfrm>
          <a:prstGeom prst="rect">
            <a:avLst/>
          </a:prstGeom>
        </p:spPr>
      </p:pic>
      <p:sp>
        <p:nvSpPr>
          <p:cNvPr id="4" name="正方形/長方形 3"/>
          <p:cNvSpPr/>
          <p:nvPr/>
        </p:nvSpPr>
        <p:spPr>
          <a:xfrm>
            <a:off x="6145886" y="829799"/>
            <a:ext cx="2746593" cy="923330"/>
          </a:xfrm>
          <a:prstGeom prst="rect">
            <a:avLst/>
          </a:prstGeom>
        </p:spPr>
        <p:txBody>
          <a:bodyPr wrap="square">
            <a:spAutoFit/>
          </a:bodyPr>
          <a:lstStyle/>
          <a:p>
            <a:r>
              <a:rPr kumimoji="1" lang="ja-JP" altLang="en-US" dirty="0"/>
              <a:t>携帯</a:t>
            </a:r>
            <a:r>
              <a:rPr kumimoji="1" lang="ja-JP" altLang="en-US" dirty="0" smtClean="0"/>
              <a:t>ピルケースに入っているラベルをケースに貼り付けます</a:t>
            </a:r>
            <a:endParaRPr kumimoji="1" lang="ja-JP" altLang="en-US" dirty="0"/>
          </a:p>
        </p:txBody>
      </p:sp>
    </p:spTree>
    <p:extLst>
      <p:ext uri="{BB962C8B-B14F-4D97-AF65-F5344CB8AC3E}">
        <p14:creationId xmlns:p14="http://schemas.microsoft.com/office/powerpoint/2010/main" val="3535210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36567" y="33130"/>
            <a:ext cx="8229600" cy="761256"/>
          </a:xfrm>
          <a:prstGeom prst="rect">
            <a:avLst/>
          </a:prstGeom>
        </p:spPr>
        <p:txBody>
          <a:bodyPr/>
          <a:lstStyle>
            <a:lvl1pPr algn="ctr" rtl="0" eaLnBrk="1" latinLnBrk="0" hangingPunct="1">
              <a:spcBef>
                <a:spcPct val="0"/>
              </a:spcBef>
              <a:buNone/>
              <a:defRPr kumimoji="1"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ja-JP" altLang="en-US" dirty="0" smtClean="0"/>
              <a:t>粉状漢方薬の飲み方</a:t>
            </a:r>
            <a:endParaRPr lang="ja-JP" altLang="en-US"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826740"/>
            <a:ext cx="8026400" cy="4762500"/>
          </a:xfrm>
          <a:prstGeom prst="rect">
            <a:avLst/>
          </a:prstGeom>
        </p:spPr>
      </p:pic>
      <p:sp>
        <p:nvSpPr>
          <p:cNvPr id="4" name="テキスト ボックス 3"/>
          <p:cNvSpPr txBox="1"/>
          <p:nvPr/>
        </p:nvSpPr>
        <p:spPr>
          <a:xfrm>
            <a:off x="1187624" y="5576224"/>
            <a:ext cx="6752169" cy="1200329"/>
          </a:xfrm>
          <a:prstGeom prst="rect">
            <a:avLst/>
          </a:prstGeom>
          <a:noFill/>
        </p:spPr>
        <p:txBody>
          <a:bodyPr wrap="none" rtlCol="0">
            <a:spAutoFit/>
          </a:bodyPr>
          <a:lstStyle/>
          <a:p>
            <a:r>
              <a:rPr kumimoji="1"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毎日</a:t>
            </a:r>
            <a:r>
              <a:rPr kumimoji="1" lang="en-US" altLang="ja-JP"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朝</a:t>
            </a:r>
            <a:r>
              <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と</a:t>
            </a:r>
            <a:r>
              <a:rPr kumimoji="1"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夜に飲む量</a:t>
            </a:r>
            <a:r>
              <a:rPr kumimoji="1" lang="en-US" altLang="ja-JP"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グラムを各ケースに入れる</a:t>
            </a:r>
            <a:endParaRPr kumimoji="1" lang="en-US" altLang="ja-JP"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本のケースに入れて、毎回、１ボックスづつ服用する</a:t>
            </a:r>
            <a:endParaRPr kumimoji="1" lang="en-US" altLang="ja-JP"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右端</a:t>
            </a:r>
            <a:r>
              <a:rPr kumimoji="1"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は、オブラートに包んで飲む時のもの</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87474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36567" y="33130"/>
            <a:ext cx="8229600" cy="761256"/>
          </a:xfrm>
          <a:prstGeom prst="rect">
            <a:avLst/>
          </a:prstGeom>
        </p:spPr>
        <p:txBody>
          <a:bodyPr/>
          <a:lstStyle>
            <a:lvl1pPr algn="ctr" rtl="0" eaLnBrk="1" latinLnBrk="0" hangingPunct="1">
              <a:spcBef>
                <a:spcPct val="0"/>
              </a:spcBef>
              <a:buNone/>
              <a:defRPr kumimoji="1"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ja-JP" altLang="en-US" dirty="0" smtClean="0"/>
              <a:t>粉状漢方薬の飲み方</a:t>
            </a:r>
            <a:endParaRPr lang="ja-JP" altLang="en-US"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925" y="764704"/>
            <a:ext cx="7829499" cy="5878002"/>
          </a:xfrm>
          <a:prstGeom prst="rect">
            <a:avLst/>
          </a:prstGeom>
        </p:spPr>
      </p:pic>
      <p:sp>
        <p:nvSpPr>
          <p:cNvPr id="5" name="テキスト ボックス 4"/>
          <p:cNvSpPr txBox="1"/>
          <p:nvPr/>
        </p:nvSpPr>
        <p:spPr>
          <a:xfrm>
            <a:off x="5076056" y="908720"/>
            <a:ext cx="3217547" cy="1015663"/>
          </a:xfrm>
          <a:prstGeom prst="rect">
            <a:avLst/>
          </a:prstGeom>
          <a:noFill/>
        </p:spPr>
        <p:txBody>
          <a:bodyPr wrap="none" rtlCol="0">
            <a:spAutoFit/>
          </a:bodyPr>
          <a:lstStyle/>
          <a:p>
            <a:r>
              <a:rPr kumimoji="1"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オブラートに包んでケースに</a:t>
            </a:r>
            <a:endParaRPr kumimoji="1"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入れる事</a:t>
            </a:r>
            <a:r>
              <a:rPr kumimoji="1"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も可能ですが、手間</a:t>
            </a:r>
            <a:endParaRPr kumimoji="1"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がかかります（下図）</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3501008"/>
            <a:ext cx="3532185" cy="3218777"/>
          </a:xfrm>
          <a:prstGeom prst="rect">
            <a:avLst/>
          </a:prstGeom>
        </p:spPr>
      </p:pic>
    </p:spTree>
    <p:extLst>
      <p:ext uri="{BB962C8B-B14F-4D97-AF65-F5344CB8AC3E}">
        <p14:creationId xmlns:p14="http://schemas.microsoft.com/office/powerpoint/2010/main" val="3395305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36567" y="33130"/>
            <a:ext cx="8229600" cy="761256"/>
          </a:xfrm>
          <a:prstGeom prst="rect">
            <a:avLst/>
          </a:prstGeom>
        </p:spPr>
        <p:txBody>
          <a:bodyPr/>
          <a:lstStyle>
            <a:lvl1pPr algn="ctr" rtl="0" eaLnBrk="1" latinLnBrk="0" hangingPunct="1">
              <a:spcBef>
                <a:spcPct val="0"/>
              </a:spcBef>
              <a:buNone/>
              <a:defRPr kumimoji="1"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ja-JP" altLang="en-US" dirty="0" smtClean="0"/>
              <a:t>粉状漢方薬の飲み方</a:t>
            </a:r>
            <a:endParaRPr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704887"/>
            <a:ext cx="6552728" cy="4936453"/>
          </a:xfrm>
          <a:prstGeom prst="rect">
            <a:avLst/>
          </a:prstGeom>
        </p:spPr>
      </p:pic>
      <p:sp>
        <p:nvSpPr>
          <p:cNvPr id="3" name="テキスト ボックス 2"/>
          <p:cNvSpPr txBox="1"/>
          <p:nvPr/>
        </p:nvSpPr>
        <p:spPr>
          <a:xfrm>
            <a:off x="1038376" y="5681139"/>
            <a:ext cx="7220246" cy="1015663"/>
          </a:xfrm>
          <a:prstGeom prst="rect">
            <a:avLst/>
          </a:prstGeom>
          <a:noFill/>
        </p:spPr>
        <p:txBody>
          <a:bodyPr wrap="none" rtlCol="0">
            <a:spAutoFit/>
          </a:bodyPr>
          <a:lstStyle/>
          <a:p>
            <a:r>
              <a:rPr kumimoji="1"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実際の書斎の例</a:t>
            </a:r>
            <a:endParaRPr kumimoji="1"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漢方薬</a:t>
            </a:r>
            <a:r>
              <a:rPr kumimoji="1"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をパソコンのスピーカーの上に置いて、アルカリイオン水素水と</a:t>
            </a:r>
            <a:endParaRPr kumimoji="1"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一緒に飲んでいます　オブラートは使っていません</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78120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36567" y="33130"/>
            <a:ext cx="8229600" cy="761256"/>
          </a:xfrm>
          <a:prstGeom prst="rect">
            <a:avLst/>
          </a:prstGeom>
        </p:spPr>
        <p:txBody>
          <a:bodyPr/>
          <a:lstStyle>
            <a:lvl1pPr algn="ctr" rtl="0" eaLnBrk="1" latinLnBrk="0" hangingPunct="1">
              <a:spcBef>
                <a:spcPct val="0"/>
              </a:spcBef>
              <a:buNone/>
              <a:defRPr kumimoji="1"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ja-JP" altLang="en-US" dirty="0" smtClean="0"/>
              <a:t>粉状漢方薬の飲み方</a:t>
            </a:r>
            <a:endParaRPr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79" y="2160797"/>
            <a:ext cx="8867775" cy="466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角丸四角形 2"/>
          <p:cNvSpPr/>
          <p:nvPr/>
        </p:nvSpPr>
        <p:spPr>
          <a:xfrm>
            <a:off x="395536" y="5157192"/>
            <a:ext cx="391017" cy="216024"/>
          </a:xfrm>
          <a:prstGeom prst="round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23529" y="6309320"/>
            <a:ext cx="504056" cy="216024"/>
          </a:xfrm>
          <a:prstGeom prst="round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04060" y="1124743"/>
            <a:ext cx="8702993" cy="1200329"/>
          </a:xfrm>
          <a:prstGeom prst="rect">
            <a:avLst/>
          </a:prstGeom>
          <a:noFill/>
        </p:spPr>
        <p:txBody>
          <a:bodyPr wrap="square" rtlCol="0">
            <a:spAutoFit/>
          </a:bodyPr>
          <a:lstStyle/>
          <a:p>
            <a:r>
              <a:rPr kumimoji="1" lang="en-US" altLang="ja-JP" b="1" dirty="0" smtClean="0">
                <a:solidFill>
                  <a:schemeClr val="accent4">
                    <a:lumMod val="75000"/>
                  </a:schemeClr>
                </a:solidFill>
              </a:rPr>
              <a:t>PASSION</a:t>
            </a:r>
            <a:r>
              <a:rPr kumimoji="1" lang="en-US" altLang="ja-JP" b="1" dirty="0" smtClean="0"/>
              <a:t> </a:t>
            </a:r>
            <a:r>
              <a:rPr kumimoji="1" lang="en-US" altLang="ja-JP" b="1" dirty="0" smtClean="0">
                <a:solidFill>
                  <a:srgbClr val="FF0000"/>
                </a:solidFill>
              </a:rPr>
              <a:t>PHOENIX</a:t>
            </a:r>
            <a:r>
              <a:rPr kumimoji="1" lang="en-US" altLang="ja-JP" b="1" dirty="0" smtClean="0"/>
              <a:t> </a:t>
            </a:r>
            <a:r>
              <a:rPr kumimoji="1" lang="en-US" altLang="ja-JP" b="1" dirty="0" err="1" smtClean="0">
                <a:solidFill>
                  <a:srgbClr val="DEA900"/>
                </a:solidFill>
              </a:rPr>
              <a:t>monnalisa</a:t>
            </a:r>
            <a:r>
              <a:rPr kumimoji="1" lang="en-US" altLang="ja-JP" b="1" dirty="0" smtClean="0"/>
              <a:t> </a:t>
            </a:r>
            <a:r>
              <a:rPr kumimoji="1" lang="en-US" altLang="ja-JP" b="1" dirty="0" smtClean="0">
                <a:solidFill>
                  <a:schemeClr val="accent2">
                    <a:lumMod val="50000"/>
                  </a:schemeClr>
                </a:solidFill>
              </a:rPr>
              <a:t>brain </a:t>
            </a:r>
            <a:r>
              <a:rPr kumimoji="1" lang="ja-JP" altLang="en-US" b="1" dirty="0" smtClean="0">
                <a:solidFill>
                  <a:srgbClr val="242325"/>
                </a:solidFill>
              </a:rPr>
              <a:t>それぞれが漢方のチャンピオン</a:t>
            </a:r>
            <a:endParaRPr kumimoji="1" lang="en-US" altLang="ja-JP" b="1" dirty="0" smtClean="0">
              <a:solidFill>
                <a:srgbClr val="242325"/>
              </a:solidFill>
            </a:endParaRPr>
          </a:p>
          <a:p>
            <a:r>
              <a:rPr kumimoji="1" lang="ja-JP" altLang="en-US" b="1" dirty="0" smtClean="0">
                <a:solidFill>
                  <a:srgbClr val="242325"/>
                </a:solidFill>
              </a:rPr>
              <a:t>単品でも自分の体力と健康美容改善目的に合わせてスプーンで量を加減しながら</a:t>
            </a:r>
            <a:endParaRPr kumimoji="1" lang="en-US" altLang="ja-JP" b="1" dirty="0" smtClean="0">
              <a:solidFill>
                <a:srgbClr val="242325"/>
              </a:solidFill>
            </a:endParaRPr>
          </a:p>
          <a:p>
            <a:r>
              <a:rPr kumimoji="1" lang="ja-JP" altLang="en-US" b="1" dirty="0" smtClean="0">
                <a:solidFill>
                  <a:srgbClr val="242325"/>
                </a:solidFill>
              </a:rPr>
              <a:t>服用ください</a:t>
            </a:r>
            <a:endParaRPr kumimoji="1" lang="en-US" altLang="ja-JP" b="1" dirty="0" smtClean="0">
              <a:solidFill>
                <a:srgbClr val="242325"/>
              </a:solidFill>
            </a:endParaRPr>
          </a:p>
          <a:p>
            <a:r>
              <a:rPr kumimoji="1" lang="en-US" altLang="ja-JP" b="1" dirty="0" smtClean="0">
                <a:solidFill>
                  <a:srgbClr val="242325"/>
                </a:solidFill>
              </a:rPr>
              <a:t> </a:t>
            </a:r>
            <a:r>
              <a:rPr kumimoji="1" lang="ja-JP" altLang="en-US" b="1" dirty="0" smtClean="0">
                <a:solidFill>
                  <a:srgbClr val="242325"/>
                </a:solidFill>
              </a:rPr>
              <a:t>　</a:t>
            </a:r>
            <a:endParaRPr kumimoji="1" lang="ja-JP" altLang="en-US" b="1" dirty="0">
              <a:solidFill>
                <a:srgbClr val="242325"/>
              </a:solidFill>
            </a:endParaRPr>
          </a:p>
        </p:txBody>
      </p:sp>
    </p:spTree>
    <p:extLst>
      <p:ext uri="{BB962C8B-B14F-4D97-AF65-F5344CB8AC3E}">
        <p14:creationId xmlns:p14="http://schemas.microsoft.com/office/powerpoint/2010/main" val="441595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ひらめき">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265</TotalTime>
  <Words>395</Words>
  <Application>Microsoft Office PowerPoint</Application>
  <PresentationFormat>画面に合わせる (4:3)</PresentationFormat>
  <Paragraphs>60</Paragraphs>
  <Slides>10</Slides>
  <Notes>1</Notes>
  <HiddenSlides>0</HiddenSlides>
  <MMClips>0</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ひらめき</vt:lpstr>
      <vt:lpstr>粉状漢方薬の飲み方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粉状漢方薬の飲み方</dc:title>
  <dc:creator>user</dc:creator>
  <cp:lastModifiedBy>user</cp:lastModifiedBy>
  <cp:revision>22</cp:revision>
  <dcterms:created xsi:type="dcterms:W3CDTF">2014-11-26T09:50:49Z</dcterms:created>
  <dcterms:modified xsi:type="dcterms:W3CDTF">2014-12-06T11:10:46Z</dcterms:modified>
</cp:coreProperties>
</file>